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10"/>
  </p:notesMasterIdLst>
  <p:sldIdLst>
    <p:sldId id="257" r:id="rId2"/>
    <p:sldId id="446" r:id="rId3"/>
    <p:sldId id="447" r:id="rId4"/>
    <p:sldId id="448" r:id="rId5"/>
    <p:sldId id="449" r:id="rId6"/>
    <p:sldId id="450" r:id="rId7"/>
    <p:sldId id="451" r:id="rId8"/>
    <p:sldId id="445" r:id="rId9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910"/>
    <p:restoredTop sz="91769"/>
  </p:normalViewPr>
  <p:slideViewPr>
    <p:cSldViewPr snapToGrid="0">
      <p:cViewPr varScale="1">
        <p:scale>
          <a:sx n="26" d="100"/>
          <a:sy n="26" d="100"/>
        </p:scale>
        <p:origin x="200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7" d="100"/>
          <a:sy n="107" d="100"/>
        </p:scale>
        <p:origin x="328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14509-5843-9F4A-9D93-BC89EA4C9374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0144C-6696-EE40-B3F7-E59AB5202B0A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47447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A0144C-6696-EE40-B3F7-E59AB5202B0A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492096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BFA3B-6989-DE1C-4EB1-4A0922A4A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E40472-F1DF-2EB7-9994-D9B2ED462E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2C7085-0E4A-36E1-65FB-DC94765D43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DF00A-954A-4E57-F476-24E084500F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7925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98999-AFCA-DB54-0B80-EC7DD8D57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19EE87-3970-F23F-E39C-C22E4D6C52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99DB4F-3A48-FE47-2845-7E0A98BD2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245B5-4CDB-8120-FD95-DB2F45C214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0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14028-BC19-CFCE-E8CD-83631458E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199ED0-A955-7A91-B7DD-B1D443CD3A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559719-0C7B-EBA7-FBC3-56F11F232C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47E82-4EAA-30C8-9106-890124B6C0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916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1560A-B1FF-4C1E-A3FC-B8BAD1803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AF17D8-C67D-6B57-5E83-5EF211A490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F5BBCD-185C-4E79-4BCF-456B9EBA07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C6F6F-7440-6F48-5C8C-7A73754793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5550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2B8F1-03F5-03DD-0585-A5361C4BB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FA92D7-C9DB-EA37-11AB-07298D43E0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72D35A-8E26-EBC2-80D5-20985A1734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C76E2-C807-2D0B-2FF8-7B1E1F8EDA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810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BCD4F-20AA-284B-0CE0-DE7ADA15A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F8C867-3E4B-F9FE-3044-ABC8E193B4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C9D586-BE80-1A82-9F1B-2D0F70810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86B35-CEA5-E2CA-3D9E-EA95FF438D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679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54AEF-4028-E357-8DE6-9C21028F8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FCD793-17A5-1BDA-DE15-E87D17DF94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528E10-5FA8-FF07-2FD3-EE8B87D5CB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543E4-31C0-80E7-90DC-C8A4BEC7C7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A0144C-6696-EE40-B3F7-E59AB5202B0A}" type="slidenum">
              <a:rPr kumimoji="0" lang="en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2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E8D9F-0755-1183-0932-BA8E9611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950DF-F876-C71E-6678-880C47C00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896ED-62B4-AB44-E425-CFD926701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9D9B0-C676-5C55-C5E7-F3B3E862B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9AFDD-C037-2C52-C330-1FDA942AD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374853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ED16-9774-CBAF-8CFF-05F6E3FC6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149B52-2CD2-9508-D548-CC882CF07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9B4EF-B40F-A008-F687-3FF4C4E0A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0E176-152E-9F02-AC84-3B68A910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D305-5DF8-F5CE-0825-1619BE4A0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26938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108E46-9F3F-D449-0333-71D8C43DA4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B7CFFB-6F60-9DFA-6C10-55E23AD02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09632-248E-9D6A-C08A-EAE618A89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7F3A6-7E5D-DF02-B65D-2F6E0826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05D2-8242-F5B2-9ACD-795E1DE6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01124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DCBE4-CB14-7BFC-6A42-C2920D229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B7887-EC34-BF3E-9136-FA9862C3F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2D9B9-52D6-6E47-75CA-AE58921C0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ABAD0-EC7F-E944-A170-4FC7FADB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305A3-C87C-DFFB-D889-30354DC41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27667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FACBE-4A7B-39A7-1EC8-1F49016A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C982C-0DAB-830A-1934-3C12515CC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19507-CE58-56A8-4909-A83204FC1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4CCFB-C522-0E48-5240-04607D370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74F00-008A-1312-F0F3-56541663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650985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1AC4E-80A8-4CA7-A975-42F5D54AB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3FA41-786F-4D55-13F3-1579AF17D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58F46-0B35-8418-D00D-7CEE5F87B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6BD30-7416-9D3E-3021-3E58D9821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BAF798-E8C5-E600-8FCC-4848F8984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0E18E-8BDF-4D4A-8B12-C9075246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7074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814FB-1835-A77F-C4E8-575F82E9E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B4708-4DC0-61E9-9D32-FD304DEA0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87EB88-14D1-F134-DD04-C9A31F3AD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4BF2D2-60EF-B421-5358-77E6289DA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FBFE88-FE48-9499-CF9C-FAD61464F3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94AA32-E8B0-3F09-BA48-9C9DA0E8E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FD918B-267A-4CBB-E9F5-59B8D8D0B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439330-E21B-1C2A-20BB-3C6CD015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72931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86184-5901-B357-45A9-6421EA71A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74D278-1175-E6DE-44CA-2ED058D64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ADD77-686A-152B-4262-1CB8FC9BA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417E-40FE-EA55-AAB5-7E115D1F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9844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4D5096-51EC-47F4-5318-E8EDE0188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9BFEF6-2687-DBDF-11CE-820E28ED0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C7A0F-1923-7776-749C-B51C4D1BF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07891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26DBD-F58F-868A-AFA0-2A2D0E72F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E2E77-41E0-7AFD-4CAC-D42069534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579E9-B297-0BCA-4105-97668785C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F02A54-6113-2927-0D6E-A6334DBE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AD1DD3-7076-A801-0DD5-0DAD5196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E4D91-2116-599B-19F9-3908114BC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660221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5067A-049A-76D7-C939-A15E90B2A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363A07-B972-F2CF-88EA-137885E56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93F280-8EA6-B789-5111-EB6252E22C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C0C96-251D-FC9C-2ABA-795A2296B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FBF11-625D-82F6-7130-2E9C0B0F5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EB19C-D86E-B848-A8B1-E6315FA4A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852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347D5-08AE-4142-AB62-FB686D11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17B45-1C66-3075-F00A-97020E6E3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9783B-21BB-3ACF-AE77-3BFE5B830C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613F8E-598A-F64D-9A94-E012466AB76D}" type="datetimeFigureOut">
              <a:rPr lang="en-PT" smtClean="0"/>
              <a:t>28/08/2025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15DD-6A67-3BFE-0F1D-FD4DE4B129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CEF6F-60C0-4AD9-C0BE-3EB800C5EE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A477E3-1D1C-6440-9930-E62A443696C6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6200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AD5B14-36A2-38B5-EB02-8DFEFDC19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white gate with text&#10;&#10;Description automatically generated">
            <a:extLst>
              <a:ext uri="{FF2B5EF4-FFF2-40B4-BE49-F238E27FC236}">
                <a16:creationId xmlns:a16="http://schemas.microsoft.com/office/drawing/2014/main" id="{EC56519E-0665-9368-A0B9-D5BCA2F636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497" y="1619497"/>
            <a:ext cx="3619006" cy="361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8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36A7C4-0ABF-000D-2108-9797E5343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gate with text&#10;&#10;Description automatically generated">
            <a:extLst>
              <a:ext uri="{FF2B5EF4-FFF2-40B4-BE49-F238E27FC236}">
                <a16:creationId xmlns:a16="http://schemas.microsoft.com/office/drawing/2014/main" id="{D3888332-F903-51F2-BD62-BC12EF0C0F4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386" y="2641721"/>
            <a:ext cx="1286162" cy="128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2DA555-4A00-57A2-1F37-CD369A7EFC98}"/>
              </a:ext>
            </a:extLst>
          </p:cNvPr>
          <p:cNvSpPr txBox="1"/>
          <p:nvPr/>
        </p:nvSpPr>
        <p:spPr>
          <a:xfrm>
            <a:off x="4943129" y="4037157"/>
            <a:ext cx="2158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Copy Trading Broker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5EF25F-D67B-1D72-E869-CE53E366B6EC}"/>
              </a:ext>
            </a:extLst>
          </p:cNvPr>
          <p:cNvSpPr txBox="1"/>
          <p:nvPr/>
        </p:nvSpPr>
        <p:spPr>
          <a:xfrm>
            <a:off x="8014709" y="4025823"/>
            <a:ext cx="1655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CFD Broker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DA23E-1D69-CEE7-3F3A-771CF610C1BD}"/>
              </a:ext>
            </a:extLst>
          </p:cNvPr>
          <p:cNvSpPr txBox="1"/>
          <p:nvPr/>
        </p:nvSpPr>
        <p:spPr>
          <a:xfrm>
            <a:off x="2575716" y="4036413"/>
            <a:ext cx="995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Strategy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Provider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3CFA67-54C7-E357-3666-D679B9301F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458" b="11614"/>
          <a:stretch/>
        </p:blipFill>
        <p:spPr>
          <a:xfrm>
            <a:off x="5328047" y="2922571"/>
            <a:ext cx="1388832" cy="1012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0F43E03-DCC5-6298-C5B4-14EB46199F0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4754"/>
              </a:clrFrom>
              <a:clrTo>
                <a:srgbClr val="034754">
                  <a:alpha val="0"/>
                </a:srgbClr>
              </a:clrTo>
            </a:clrChange>
          </a:blip>
          <a:srcRect t="22468" b="26285"/>
          <a:stretch/>
        </p:blipFill>
        <p:spPr>
          <a:xfrm>
            <a:off x="7854157" y="2821588"/>
            <a:ext cx="1976430" cy="1012858"/>
          </a:xfrm>
          <a:prstGeom prst="rect">
            <a:avLst/>
          </a:prstGeom>
        </p:spPr>
      </p:pic>
      <p:pic>
        <p:nvPicPr>
          <p:cNvPr id="25" name="Picture 24" descr="A white gate with a blue background&#10;&#10;Description automatically generated">
            <a:extLst>
              <a:ext uri="{FF2B5EF4-FFF2-40B4-BE49-F238E27FC236}">
                <a16:creationId xmlns:a16="http://schemas.microsoft.com/office/drawing/2014/main" id="{22C92E98-8065-A1E5-A59C-F73DE78ADBE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24364A"/>
              </a:clrFrom>
              <a:clrTo>
                <a:srgbClr val="24364A">
                  <a:alpha val="0"/>
                </a:srgbClr>
              </a:clrTo>
            </a:clrChange>
          </a:blip>
          <a:srcRect l="27580" t="27759" r="26670" b="32744"/>
          <a:stretch/>
        </p:blipFill>
        <p:spPr>
          <a:xfrm>
            <a:off x="5551125" y="193364"/>
            <a:ext cx="1089747" cy="93407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74727B8-106F-4E92-2FAF-121F677C2C4B}"/>
              </a:ext>
            </a:extLst>
          </p:cNvPr>
          <p:cNvSpPr txBox="1"/>
          <p:nvPr/>
        </p:nvSpPr>
        <p:spPr>
          <a:xfrm>
            <a:off x="0" y="1439172"/>
            <a:ext cx="1219200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How it Works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7B3351-358E-4BA0-EDD9-64FAECE442AF}"/>
              </a:ext>
            </a:extLst>
          </p:cNvPr>
          <p:cNvSpPr txBox="1"/>
          <p:nvPr/>
        </p:nvSpPr>
        <p:spPr>
          <a:xfrm>
            <a:off x="1255771" y="5422508"/>
            <a:ext cx="96804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 Steps to Investing wi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</a:t>
            </a:r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Gateway Mastertrade</a:t>
            </a:r>
            <a:endParaRPr kumimoji="0" lang="en-P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87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597B53-414D-FF6C-0E8D-0B64EA87A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gate with text&#10;&#10;Description automatically generated">
            <a:extLst>
              <a:ext uri="{FF2B5EF4-FFF2-40B4-BE49-F238E27FC236}">
                <a16:creationId xmlns:a16="http://schemas.microsoft.com/office/drawing/2014/main" id="{CB4BC2F6-7B6E-92F8-2AC2-AD66407C72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386" y="2641721"/>
            <a:ext cx="1286162" cy="128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BCBD23-FFD4-2746-B49D-F786C925EE4F}"/>
              </a:ext>
            </a:extLst>
          </p:cNvPr>
          <p:cNvSpPr txBox="1"/>
          <p:nvPr/>
        </p:nvSpPr>
        <p:spPr>
          <a:xfrm>
            <a:off x="4943129" y="4037157"/>
            <a:ext cx="2158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Copy Trading Broker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EDD83-1C80-DED7-C7C6-E0B9C83BC8B7}"/>
              </a:ext>
            </a:extLst>
          </p:cNvPr>
          <p:cNvSpPr txBox="1"/>
          <p:nvPr/>
        </p:nvSpPr>
        <p:spPr>
          <a:xfrm>
            <a:off x="8014709" y="4025823"/>
            <a:ext cx="1655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CFD Broker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315677-5574-0B21-08F7-ACA6B6B6A603}"/>
              </a:ext>
            </a:extLst>
          </p:cNvPr>
          <p:cNvSpPr txBox="1"/>
          <p:nvPr/>
        </p:nvSpPr>
        <p:spPr>
          <a:xfrm>
            <a:off x="2544073" y="4036413"/>
            <a:ext cx="1059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Strategy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Provider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97AEBD-D4AD-E997-E9C9-2A872B247EC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458" b="11614"/>
          <a:stretch/>
        </p:blipFill>
        <p:spPr>
          <a:xfrm>
            <a:off x="5328047" y="2922571"/>
            <a:ext cx="1388832" cy="1012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47D5FEF-32B3-D3F8-B862-0B47D2822F1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4754"/>
              </a:clrFrom>
              <a:clrTo>
                <a:srgbClr val="034754">
                  <a:alpha val="0"/>
                </a:srgbClr>
              </a:clrTo>
            </a:clrChange>
          </a:blip>
          <a:srcRect t="22468" b="26285"/>
          <a:stretch/>
        </p:blipFill>
        <p:spPr>
          <a:xfrm>
            <a:off x="7854157" y="2821588"/>
            <a:ext cx="1976430" cy="1012858"/>
          </a:xfrm>
          <a:prstGeom prst="rect">
            <a:avLst/>
          </a:prstGeom>
        </p:spPr>
      </p:pic>
      <p:pic>
        <p:nvPicPr>
          <p:cNvPr id="25" name="Picture 24" descr="A white gate with a blue background&#10;&#10;Description automatically generated">
            <a:extLst>
              <a:ext uri="{FF2B5EF4-FFF2-40B4-BE49-F238E27FC236}">
                <a16:creationId xmlns:a16="http://schemas.microsoft.com/office/drawing/2014/main" id="{E085260F-B86C-EA39-83FC-E20FB4AC7A2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24364A"/>
              </a:clrFrom>
              <a:clrTo>
                <a:srgbClr val="24364A">
                  <a:alpha val="0"/>
                </a:srgbClr>
              </a:clrTo>
            </a:clrChange>
          </a:blip>
          <a:srcRect l="27580" t="27759" r="26670" b="32744"/>
          <a:stretch/>
        </p:blipFill>
        <p:spPr>
          <a:xfrm>
            <a:off x="5551125" y="193364"/>
            <a:ext cx="1089747" cy="93407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2765392-FC66-0636-3EAA-6FE426831F74}"/>
              </a:ext>
            </a:extLst>
          </p:cNvPr>
          <p:cNvSpPr txBox="1"/>
          <p:nvPr/>
        </p:nvSpPr>
        <p:spPr>
          <a:xfrm>
            <a:off x="0" y="1439172"/>
            <a:ext cx="1219200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How it Works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7BDA81-FB8F-E61E-1FBF-AA67E67DB34C}"/>
              </a:ext>
            </a:extLst>
          </p:cNvPr>
          <p:cNvSpPr txBox="1"/>
          <p:nvPr/>
        </p:nvSpPr>
        <p:spPr>
          <a:xfrm>
            <a:off x="1997405" y="5418828"/>
            <a:ext cx="8369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1</a:t>
            </a:r>
            <a:r>
              <a:rPr kumimoji="0" lang="en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: Select your GMT strategies and regsiter on the Investor Dashboard</a:t>
            </a:r>
          </a:p>
        </p:txBody>
      </p:sp>
    </p:spTree>
    <p:extLst>
      <p:ext uri="{BB962C8B-B14F-4D97-AF65-F5344CB8AC3E}">
        <p14:creationId xmlns:p14="http://schemas.microsoft.com/office/powerpoint/2010/main" val="2853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95F983-68FA-6F2B-E286-97460AFCB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gate with text&#10;&#10;Description automatically generated">
            <a:extLst>
              <a:ext uri="{FF2B5EF4-FFF2-40B4-BE49-F238E27FC236}">
                <a16:creationId xmlns:a16="http://schemas.microsoft.com/office/drawing/2014/main" id="{AB174D82-6CA3-667B-5707-8D91F5A866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386" y="2641721"/>
            <a:ext cx="1286162" cy="128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967695-A85C-FEDE-8D6C-9F2D6553DF9E}"/>
              </a:ext>
            </a:extLst>
          </p:cNvPr>
          <p:cNvSpPr txBox="1"/>
          <p:nvPr/>
        </p:nvSpPr>
        <p:spPr>
          <a:xfrm>
            <a:off x="4887248" y="4037157"/>
            <a:ext cx="2270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Copy Trading Broker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4B9E40-65D6-4525-9313-6D4C94F700A9}"/>
              </a:ext>
            </a:extLst>
          </p:cNvPr>
          <p:cNvSpPr txBox="1"/>
          <p:nvPr/>
        </p:nvSpPr>
        <p:spPr>
          <a:xfrm>
            <a:off x="8014709" y="4025823"/>
            <a:ext cx="1655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CFD Broker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36CC34-3400-6E08-01D5-26453C84B758}"/>
              </a:ext>
            </a:extLst>
          </p:cNvPr>
          <p:cNvSpPr txBox="1"/>
          <p:nvPr/>
        </p:nvSpPr>
        <p:spPr>
          <a:xfrm>
            <a:off x="2575716" y="4036413"/>
            <a:ext cx="995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Strategy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Provider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12ABAA-FC0C-5521-16CB-55F0D18048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458" b="11614"/>
          <a:stretch/>
        </p:blipFill>
        <p:spPr>
          <a:xfrm>
            <a:off x="5328047" y="2922571"/>
            <a:ext cx="1388832" cy="1012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8FEF01D-3A31-F5B6-E264-18D530F7AB8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4754"/>
              </a:clrFrom>
              <a:clrTo>
                <a:srgbClr val="034754">
                  <a:alpha val="0"/>
                </a:srgbClr>
              </a:clrTo>
            </a:clrChange>
          </a:blip>
          <a:srcRect t="22468" b="26285"/>
          <a:stretch/>
        </p:blipFill>
        <p:spPr>
          <a:xfrm>
            <a:off x="7854157" y="2821588"/>
            <a:ext cx="1976430" cy="1012858"/>
          </a:xfrm>
          <a:prstGeom prst="rect">
            <a:avLst/>
          </a:prstGeom>
        </p:spPr>
      </p:pic>
      <p:pic>
        <p:nvPicPr>
          <p:cNvPr id="25" name="Picture 24" descr="A white gate with a blue background&#10;&#10;Description automatically generated">
            <a:extLst>
              <a:ext uri="{FF2B5EF4-FFF2-40B4-BE49-F238E27FC236}">
                <a16:creationId xmlns:a16="http://schemas.microsoft.com/office/drawing/2014/main" id="{62EF9F3C-FCCF-4B14-627A-7658AF28A62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24364A"/>
              </a:clrFrom>
              <a:clrTo>
                <a:srgbClr val="24364A">
                  <a:alpha val="0"/>
                </a:srgbClr>
              </a:clrTo>
            </a:clrChange>
          </a:blip>
          <a:srcRect l="27580" t="27759" r="26670" b="32744"/>
          <a:stretch/>
        </p:blipFill>
        <p:spPr>
          <a:xfrm>
            <a:off x="5551125" y="193364"/>
            <a:ext cx="1089747" cy="93407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622B524-54CB-EA7A-C095-512718B205B5}"/>
              </a:ext>
            </a:extLst>
          </p:cNvPr>
          <p:cNvSpPr txBox="1"/>
          <p:nvPr/>
        </p:nvSpPr>
        <p:spPr>
          <a:xfrm>
            <a:off x="0" y="1439172"/>
            <a:ext cx="1219200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How it Works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32200-9414-78A2-B5A5-612944BD718B}"/>
              </a:ext>
            </a:extLst>
          </p:cNvPr>
          <p:cNvSpPr txBox="1"/>
          <p:nvPr/>
        </p:nvSpPr>
        <p:spPr>
          <a:xfrm>
            <a:off x="1543788" y="5439233"/>
            <a:ext cx="91440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2 </a:t>
            </a:r>
            <a:r>
              <a:rPr kumimoji="0" lang="en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 Complete L&amp;E suitability, Risk Mandate and Performance Fee agreements </a:t>
            </a:r>
          </a:p>
        </p:txBody>
      </p:sp>
    </p:spTree>
    <p:extLst>
      <p:ext uri="{BB962C8B-B14F-4D97-AF65-F5344CB8AC3E}">
        <p14:creationId xmlns:p14="http://schemas.microsoft.com/office/powerpoint/2010/main" val="42765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6510D8-1E1F-E33D-1281-864DCB5B8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gate with text&#10;&#10;Description automatically generated">
            <a:extLst>
              <a:ext uri="{FF2B5EF4-FFF2-40B4-BE49-F238E27FC236}">
                <a16:creationId xmlns:a16="http://schemas.microsoft.com/office/drawing/2014/main" id="{B067BACA-D70D-C25F-5B5C-8962B3DE885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386" y="2641721"/>
            <a:ext cx="1286162" cy="128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97D2B1-DAD3-EE65-FF8B-84529B720DC4}"/>
              </a:ext>
            </a:extLst>
          </p:cNvPr>
          <p:cNvSpPr txBox="1"/>
          <p:nvPr/>
        </p:nvSpPr>
        <p:spPr>
          <a:xfrm>
            <a:off x="4943129" y="4037157"/>
            <a:ext cx="2158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Copy Trading Broker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E27573-186F-5EA5-3149-39661D714D41}"/>
              </a:ext>
            </a:extLst>
          </p:cNvPr>
          <p:cNvSpPr txBox="1"/>
          <p:nvPr/>
        </p:nvSpPr>
        <p:spPr>
          <a:xfrm>
            <a:off x="7981046" y="4025823"/>
            <a:ext cx="172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CFD Broker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1703A0-0E85-46DC-8A2B-9FEB2CE9B866}"/>
              </a:ext>
            </a:extLst>
          </p:cNvPr>
          <p:cNvSpPr txBox="1"/>
          <p:nvPr/>
        </p:nvSpPr>
        <p:spPr>
          <a:xfrm>
            <a:off x="2575716" y="4036413"/>
            <a:ext cx="995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Strategy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Provider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7ADBFD-F845-4584-BDA7-A53F1585466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458" b="11614"/>
          <a:stretch/>
        </p:blipFill>
        <p:spPr>
          <a:xfrm>
            <a:off x="5328047" y="2922571"/>
            <a:ext cx="1388832" cy="1012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44AC0D6-E557-3754-D4E4-BE32F9396C5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4754"/>
              </a:clrFrom>
              <a:clrTo>
                <a:srgbClr val="034754">
                  <a:alpha val="0"/>
                </a:srgbClr>
              </a:clrTo>
            </a:clrChange>
          </a:blip>
          <a:srcRect t="22468" b="26285"/>
          <a:stretch/>
        </p:blipFill>
        <p:spPr>
          <a:xfrm>
            <a:off x="7854157" y="2821588"/>
            <a:ext cx="1976430" cy="1012858"/>
          </a:xfrm>
          <a:prstGeom prst="rect">
            <a:avLst/>
          </a:prstGeom>
        </p:spPr>
      </p:pic>
      <p:pic>
        <p:nvPicPr>
          <p:cNvPr id="25" name="Picture 24" descr="A white gate with a blue background&#10;&#10;Description automatically generated">
            <a:extLst>
              <a:ext uri="{FF2B5EF4-FFF2-40B4-BE49-F238E27FC236}">
                <a16:creationId xmlns:a16="http://schemas.microsoft.com/office/drawing/2014/main" id="{5A258A58-9539-DA5D-269F-AB07BAEBBA3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24364A"/>
              </a:clrFrom>
              <a:clrTo>
                <a:srgbClr val="24364A">
                  <a:alpha val="0"/>
                </a:srgbClr>
              </a:clrTo>
            </a:clrChange>
          </a:blip>
          <a:srcRect l="27580" t="27759" r="26670" b="32744"/>
          <a:stretch/>
        </p:blipFill>
        <p:spPr>
          <a:xfrm>
            <a:off x="5551125" y="193364"/>
            <a:ext cx="1089747" cy="93407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6426FE7-9D71-4725-C8E7-A6D3F545A057}"/>
              </a:ext>
            </a:extLst>
          </p:cNvPr>
          <p:cNvSpPr txBox="1"/>
          <p:nvPr/>
        </p:nvSpPr>
        <p:spPr>
          <a:xfrm>
            <a:off x="0" y="1439172"/>
            <a:ext cx="1219200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How it Works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41E110-DF9C-7748-F3E8-0C2E0818BBB0}"/>
              </a:ext>
            </a:extLst>
          </p:cNvPr>
          <p:cNvSpPr txBox="1"/>
          <p:nvPr/>
        </p:nvSpPr>
        <p:spPr>
          <a:xfrm>
            <a:off x="2294048" y="5442525"/>
            <a:ext cx="749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3 </a:t>
            </a:r>
            <a:r>
              <a:rPr kumimoji="0" lang="en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 Open your Vantage brokerage account and deposit funds </a:t>
            </a:r>
          </a:p>
        </p:txBody>
      </p:sp>
    </p:spTree>
    <p:extLst>
      <p:ext uri="{BB962C8B-B14F-4D97-AF65-F5344CB8AC3E}">
        <p14:creationId xmlns:p14="http://schemas.microsoft.com/office/powerpoint/2010/main" val="109980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B5277D-0DD9-273D-EE5D-9BA0E8B3A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gate with text&#10;&#10;Description automatically generated">
            <a:extLst>
              <a:ext uri="{FF2B5EF4-FFF2-40B4-BE49-F238E27FC236}">
                <a16:creationId xmlns:a16="http://schemas.microsoft.com/office/drawing/2014/main" id="{F23236F5-C427-15DA-2C7E-79ADD978DEC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386" y="2641721"/>
            <a:ext cx="1286162" cy="128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A97FD1-D810-602F-47BD-A98D79152C25}"/>
              </a:ext>
            </a:extLst>
          </p:cNvPr>
          <p:cNvSpPr txBox="1"/>
          <p:nvPr/>
        </p:nvSpPr>
        <p:spPr>
          <a:xfrm>
            <a:off x="4943129" y="4037157"/>
            <a:ext cx="2158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Copy Trading Broker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E3D680-2A8F-0CD7-E27D-12BB8E262FC2}"/>
              </a:ext>
            </a:extLst>
          </p:cNvPr>
          <p:cNvSpPr txBox="1"/>
          <p:nvPr/>
        </p:nvSpPr>
        <p:spPr>
          <a:xfrm>
            <a:off x="7981046" y="4025823"/>
            <a:ext cx="172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CFD Broker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71AA91-5246-C40C-F504-08D5FB4698F5}"/>
              </a:ext>
            </a:extLst>
          </p:cNvPr>
          <p:cNvSpPr txBox="1"/>
          <p:nvPr/>
        </p:nvSpPr>
        <p:spPr>
          <a:xfrm>
            <a:off x="2575716" y="4036413"/>
            <a:ext cx="995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Strategy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Provider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80116B-C2DD-FB94-94C8-A5B8CA724A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458" b="11614"/>
          <a:stretch/>
        </p:blipFill>
        <p:spPr>
          <a:xfrm>
            <a:off x="5328047" y="2922571"/>
            <a:ext cx="1388832" cy="1012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DE0EFC3-2AC5-00A9-D626-50AA0C9BB8B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4754"/>
              </a:clrFrom>
              <a:clrTo>
                <a:srgbClr val="034754">
                  <a:alpha val="0"/>
                </a:srgbClr>
              </a:clrTo>
            </a:clrChange>
          </a:blip>
          <a:srcRect t="22468" b="26285"/>
          <a:stretch/>
        </p:blipFill>
        <p:spPr>
          <a:xfrm>
            <a:off x="7854157" y="2821588"/>
            <a:ext cx="1976430" cy="1012858"/>
          </a:xfrm>
          <a:prstGeom prst="rect">
            <a:avLst/>
          </a:prstGeom>
        </p:spPr>
      </p:pic>
      <p:pic>
        <p:nvPicPr>
          <p:cNvPr id="25" name="Picture 24" descr="A white gate with a blue background&#10;&#10;Description automatically generated">
            <a:extLst>
              <a:ext uri="{FF2B5EF4-FFF2-40B4-BE49-F238E27FC236}">
                <a16:creationId xmlns:a16="http://schemas.microsoft.com/office/drawing/2014/main" id="{7029C617-055B-598E-A565-944E3EDA757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24364A"/>
              </a:clrFrom>
              <a:clrTo>
                <a:srgbClr val="24364A">
                  <a:alpha val="0"/>
                </a:srgbClr>
              </a:clrTo>
            </a:clrChange>
          </a:blip>
          <a:srcRect l="27580" t="27759" r="26670" b="32744"/>
          <a:stretch/>
        </p:blipFill>
        <p:spPr>
          <a:xfrm>
            <a:off x="5551125" y="193364"/>
            <a:ext cx="1089747" cy="93407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AA3441E-1B16-C2D3-DA86-0C90A399FCAF}"/>
              </a:ext>
            </a:extLst>
          </p:cNvPr>
          <p:cNvSpPr txBox="1"/>
          <p:nvPr/>
        </p:nvSpPr>
        <p:spPr>
          <a:xfrm>
            <a:off x="0" y="1439172"/>
            <a:ext cx="1219200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How it Works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90D23F-2132-A034-7F18-0ACAB69ADA46}"/>
              </a:ext>
            </a:extLst>
          </p:cNvPr>
          <p:cNvSpPr txBox="1"/>
          <p:nvPr/>
        </p:nvSpPr>
        <p:spPr>
          <a:xfrm>
            <a:off x="1484418" y="5436690"/>
            <a:ext cx="9381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4 </a:t>
            </a:r>
            <a:r>
              <a:rPr kumimoji="0" lang="en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 Complete Vantage Limited Power of Attorney to connect strategies</a:t>
            </a:r>
          </a:p>
        </p:txBody>
      </p:sp>
    </p:spTree>
    <p:extLst>
      <p:ext uri="{BB962C8B-B14F-4D97-AF65-F5344CB8AC3E}">
        <p14:creationId xmlns:p14="http://schemas.microsoft.com/office/powerpoint/2010/main" val="364701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70496F-D4A6-F4BC-B687-D1D9DCDCE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gate with text&#10;&#10;Description automatically generated">
            <a:extLst>
              <a:ext uri="{FF2B5EF4-FFF2-40B4-BE49-F238E27FC236}">
                <a16:creationId xmlns:a16="http://schemas.microsoft.com/office/drawing/2014/main" id="{E2ACCDA7-AC46-2D79-16B2-039D78E5B5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386" y="2641721"/>
            <a:ext cx="1286162" cy="128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292057-2219-E645-242C-034F2DEA2B10}"/>
              </a:ext>
            </a:extLst>
          </p:cNvPr>
          <p:cNvSpPr txBox="1"/>
          <p:nvPr/>
        </p:nvSpPr>
        <p:spPr>
          <a:xfrm>
            <a:off x="4943129" y="4037157"/>
            <a:ext cx="2158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FCA Regulated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Copy Trading Broker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2366F-E97F-3CF5-CDE9-19A4E11BE21B}"/>
              </a:ext>
            </a:extLst>
          </p:cNvPr>
          <p:cNvSpPr txBox="1"/>
          <p:nvPr/>
        </p:nvSpPr>
        <p:spPr>
          <a:xfrm>
            <a:off x="7964377" y="4025823"/>
            <a:ext cx="1755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Your Brokerage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Account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C499A6-15B8-B40B-032A-95B15DC8E783}"/>
              </a:ext>
            </a:extLst>
          </p:cNvPr>
          <p:cNvSpPr txBox="1"/>
          <p:nvPr/>
        </p:nvSpPr>
        <p:spPr>
          <a:xfrm>
            <a:off x="2451516" y="4036413"/>
            <a:ext cx="1244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1800" b="1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60000"/>
                    <a:lumOff val="40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Strategies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PT" b="1" dirty="0">
                <a:solidFill>
                  <a:srgbClr val="E97132">
                    <a:lumMod val="60000"/>
                    <a:lumOff val="40000"/>
                  </a:srgbClr>
                </a:solidFill>
                <a:latin typeface="Aptos" panose="02110004020202020204"/>
              </a:rPr>
              <a:t>Selected</a:t>
            </a:r>
            <a:endParaRPr kumimoji="0" lang="en-PT" sz="1800" b="1" i="0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60000"/>
                  <a:lumOff val="40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B7F77D-EA83-09F0-58AE-8A25882441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458" b="11614"/>
          <a:stretch/>
        </p:blipFill>
        <p:spPr>
          <a:xfrm>
            <a:off x="5328047" y="2922571"/>
            <a:ext cx="1388832" cy="1012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7572F16-70AB-5D1D-D260-BB6D682BC5D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4754"/>
              </a:clrFrom>
              <a:clrTo>
                <a:srgbClr val="034754">
                  <a:alpha val="0"/>
                </a:srgbClr>
              </a:clrTo>
            </a:clrChange>
          </a:blip>
          <a:srcRect t="22468" b="26285"/>
          <a:stretch/>
        </p:blipFill>
        <p:spPr>
          <a:xfrm>
            <a:off x="7854157" y="2821588"/>
            <a:ext cx="1976430" cy="1012858"/>
          </a:xfrm>
          <a:prstGeom prst="rect">
            <a:avLst/>
          </a:prstGeom>
        </p:spPr>
      </p:pic>
      <p:pic>
        <p:nvPicPr>
          <p:cNvPr id="25" name="Picture 24" descr="A white gate with a blue background&#10;&#10;Description automatically generated">
            <a:extLst>
              <a:ext uri="{FF2B5EF4-FFF2-40B4-BE49-F238E27FC236}">
                <a16:creationId xmlns:a16="http://schemas.microsoft.com/office/drawing/2014/main" id="{5DD49833-F5BE-0C24-7711-F06C54903ED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24364A"/>
              </a:clrFrom>
              <a:clrTo>
                <a:srgbClr val="24364A">
                  <a:alpha val="0"/>
                </a:srgbClr>
              </a:clrTo>
            </a:clrChange>
          </a:blip>
          <a:srcRect l="27580" t="27759" r="26670" b="32744"/>
          <a:stretch/>
        </p:blipFill>
        <p:spPr>
          <a:xfrm>
            <a:off x="5551125" y="193364"/>
            <a:ext cx="1089747" cy="93407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2AD4263-A90B-D585-D5DA-9BE75F80F8D5}"/>
              </a:ext>
            </a:extLst>
          </p:cNvPr>
          <p:cNvSpPr txBox="1"/>
          <p:nvPr/>
        </p:nvSpPr>
        <p:spPr>
          <a:xfrm>
            <a:off x="0" y="1439172"/>
            <a:ext cx="12192000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T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How it Works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1A1B65-7839-70AD-5495-30E97E16DDA6}"/>
              </a:ext>
            </a:extLst>
          </p:cNvPr>
          <p:cNvSpPr txBox="1"/>
          <p:nvPr/>
        </p:nvSpPr>
        <p:spPr>
          <a:xfrm>
            <a:off x="1255771" y="5422508"/>
            <a:ext cx="96804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PT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5 </a:t>
            </a:r>
            <a:r>
              <a:rPr kumimoji="0" lang="en-P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 Strategies selected connected to your Vantage account within 24-48 hours</a:t>
            </a:r>
            <a:endParaRPr lang="en-PT" sz="20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E69078A-60B8-E03C-4F11-77531528B88A}"/>
              </a:ext>
            </a:extLst>
          </p:cNvPr>
          <p:cNvCxnSpPr>
            <a:cxnSpLocks/>
          </p:cNvCxnSpPr>
          <p:nvPr/>
        </p:nvCxnSpPr>
        <p:spPr>
          <a:xfrm flipV="1">
            <a:off x="8845062" y="4672154"/>
            <a:ext cx="0" cy="41280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2EC8C9A-3492-07D7-3299-2210FEF857EB}"/>
              </a:ext>
            </a:extLst>
          </p:cNvPr>
          <p:cNvCxnSpPr>
            <a:cxnSpLocks/>
          </p:cNvCxnSpPr>
          <p:nvPr/>
        </p:nvCxnSpPr>
        <p:spPr>
          <a:xfrm>
            <a:off x="3010829" y="5084956"/>
            <a:ext cx="5834233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39C366-A678-680A-98EA-61685E9E20B0}"/>
              </a:ext>
            </a:extLst>
          </p:cNvPr>
          <p:cNvCxnSpPr>
            <a:cxnSpLocks/>
          </p:cNvCxnSpPr>
          <p:nvPr/>
        </p:nvCxnSpPr>
        <p:spPr>
          <a:xfrm>
            <a:off x="3021980" y="4693895"/>
            <a:ext cx="0" cy="40221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10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603DDD-BC5D-CC29-34F7-E9773FC50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white gate with text&#10;&#10;Description automatically generated">
            <a:extLst>
              <a:ext uri="{FF2B5EF4-FFF2-40B4-BE49-F238E27FC236}">
                <a16:creationId xmlns:a16="http://schemas.microsoft.com/office/drawing/2014/main" id="{95E74D6B-7A14-6740-0AE9-A0B47BEE52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325F"/>
              </a:clrFrom>
              <a:clrTo>
                <a:srgbClr val="19325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497" y="1619497"/>
            <a:ext cx="3619006" cy="361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175346</TotalTime>
  <Words>163</Words>
  <Application>Microsoft Macintosh PowerPoint</Application>
  <PresentationFormat>Widescreen</PresentationFormat>
  <Paragraphs>56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Brown</dc:creator>
  <cp:lastModifiedBy>Paul Brown</cp:lastModifiedBy>
  <cp:revision>182</cp:revision>
  <cp:lastPrinted>2024-02-28T11:38:40Z</cp:lastPrinted>
  <dcterms:created xsi:type="dcterms:W3CDTF">2024-01-25T13:05:24Z</dcterms:created>
  <dcterms:modified xsi:type="dcterms:W3CDTF">2025-08-29T11:53:37Z</dcterms:modified>
</cp:coreProperties>
</file>